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media/image1.jpeg" ContentType="image/jpeg"/>
  <Override PartName="/ppt/media/image3.png" ContentType="image/png"/>
  <Override PartName="/ppt/media/image2.jpeg" ContentType="image/jpeg"/>
  <Override PartName="/ppt/media/image8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9.png" ContentType="image/png"/>
  <Override PartName="/ppt/media/image10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CE0EF3A-2613-4BC1-827E-4DE669A512A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2943360" y="844560"/>
            <a:ext cx="4055760" cy="2282400"/>
          </a:xfrm>
          <a:prstGeom prst="rect">
            <a:avLst/>
          </a:prstGeom>
          <a:ln w="0">
            <a:noFill/>
          </a:ln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EEFC9E7-9A31-4D06-86D3-0AC7FD3AEE43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sldImg"/>
          </p:nvPr>
        </p:nvSpPr>
        <p:spPr>
          <a:xfrm>
            <a:off x="2943360" y="844560"/>
            <a:ext cx="4055760" cy="2282400"/>
          </a:xfrm>
          <a:prstGeom prst="rect">
            <a:avLst/>
          </a:prstGeom>
          <a:ln w="0">
            <a:noFill/>
          </a:ln>
        </p:spPr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A493D6D-277F-468F-9BFA-75BC30A2509F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sldImg"/>
          </p:nvPr>
        </p:nvSpPr>
        <p:spPr>
          <a:xfrm>
            <a:off x="2943360" y="844560"/>
            <a:ext cx="4055760" cy="2282400"/>
          </a:xfrm>
          <a:prstGeom prst="rect">
            <a:avLst/>
          </a:prstGeom>
          <a:ln w="0">
            <a:noFill/>
          </a:ln>
        </p:spPr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856C567-70B2-404A-BC0B-477C9CA0D718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sldImg"/>
          </p:nvPr>
        </p:nvSpPr>
        <p:spPr>
          <a:xfrm>
            <a:off x="2943360" y="844560"/>
            <a:ext cx="4055760" cy="2282400"/>
          </a:xfrm>
          <a:prstGeom prst="rect">
            <a:avLst/>
          </a:prstGeom>
          <a:ln w="0">
            <a:noFill/>
          </a:ln>
        </p:spPr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2588090-3A87-411B-A886-895DB787C033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sldImg"/>
          </p:nvPr>
        </p:nvSpPr>
        <p:spPr>
          <a:xfrm>
            <a:off x="2943360" y="844560"/>
            <a:ext cx="4055760" cy="2282400"/>
          </a:xfrm>
          <a:prstGeom prst="rect">
            <a:avLst/>
          </a:prstGeom>
          <a:ln w="0">
            <a:noFill/>
          </a:ln>
        </p:spPr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E8141AB-7669-45FD-B486-A357619716CA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sldImg"/>
          </p:nvPr>
        </p:nvSpPr>
        <p:spPr>
          <a:xfrm>
            <a:off x="2943360" y="844560"/>
            <a:ext cx="4055760" cy="2282400"/>
          </a:xfrm>
          <a:prstGeom prst="rect">
            <a:avLst/>
          </a:prstGeom>
          <a:ln w="0">
            <a:noFill/>
          </a:ln>
        </p:spPr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38CFBF6-E888-4C99-973C-5C3C60BCD808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sldImg"/>
          </p:nvPr>
        </p:nvSpPr>
        <p:spPr>
          <a:xfrm>
            <a:off x="2943360" y="844560"/>
            <a:ext cx="4055760" cy="2282400"/>
          </a:xfrm>
          <a:prstGeom prst="rect">
            <a:avLst/>
          </a:prstGeom>
          <a:ln w="0">
            <a:noFill/>
          </a:ln>
        </p:spPr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D6348EE-FB58-409F-8B3A-DC488C419755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sldImg"/>
          </p:nvPr>
        </p:nvSpPr>
        <p:spPr>
          <a:xfrm>
            <a:off x="2943360" y="844560"/>
            <a:ext cx="4055760" cy="2282400"/>
          </a:xfrm>
          <a:prstGeom prst="rect">
            <a:avLst/>
          </a:prstGeom>
          <a:ln w="0">
            <a:noFill/>
          </a:ln>
        </p:spPr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EF45854-D54B-485F-B2EC-7AE6EB318D49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sldImg"/>
          </p:nvPr>
        </p:nvSpPr>
        <p:spPr>
          <a:xfrm>
            <a:off x="2943360" y="844560"/>
            <a:ext cx="4055760" cy="2282400"/>
          </a:xfrm>
          <a:prstGeom prst="rect">
            <a:avLst/>
          </a:prstGeom>
          <a:ln w="0">
            <a:noFill/>
          </a:ln>
        </p:spPr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0D1B537-50D6-46C9-818B-DC0BFDFD87FF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5CF9AD8-CF24-429D-9AA2-2FF2C199C4B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B4503AC-6811-421A-8ECB-2098B1901A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A899214-9325-4BB6-B646-B0BD7277662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7FE68DF-F681-49D0-A3D3-0BDCB95900C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5820227-FD61-4499-A863-FBAB39723DD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C507375-93F2-4422-AE19-F4B5131FEF8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F879525-4708-47E1-918D-3B9A48EE41E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49BB94E-01DB-4D9C-9C59-5F216B0A523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3F99B96-8C8B-4007-A7C7-6D9DCBFA6C2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095F7B4-43A9-40B4-8C5E-040EC65E30D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7198F58-2BFA-4BC9-AAEB-20D777AC3F5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236C576-EFC4-4D79-A81B-8131A3B57C1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FFE8780-61A1-428B-9768-05369FCAD04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8108E24-09DC-47BC-978A-1E7154AFD5B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58A3815-B6F1-4845-8BC6-8E7933D80D1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234946E-3612-4E6D-843B-EDD5283F7B1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0C5C438-9796-44B8-9A1C-CF4CC4D0B1C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611A50F-1310-4401-A070-AF26CDF9F70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216ED99-B10E-4470-925D-7C68D5830AE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B28FC31-CC74-4CED-BA46-4A9B27451FE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7755DEB-097C-48EA-9E1D-E90447D730A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FD1D6CB-9E3E-47E0-A430-F3D78BC33B8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590DD17-CFA0-4608-9D43-07AF6867F3B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3B22CF0-929B-4880-8A7A-FEE581AA0F2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14400" y="1122480"/>
            <a:ext cx="1036296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 algn="ctr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en-US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 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EB8C169-2073-4627-8B24-92D4E1081C3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7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&lt;дата/время&gt;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F87377A-E8D4-49F0-AAFC-4177C833CAD5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hyperlink" Target="https://www.egfntd.kz/upload/NTD/&#1057;&#1055;%20&#1056;&#1050;/211021/SP_RK_1.04-110-2017.pdf" TargetMode="External"/><Relationship Id="rId4" Type="http://schemas.openxmlformats.org/officeDocument/2006/relationships/hyperlink" Target="https://itexn.com/5179_usilenie-konstrukcij-kompozitnymi-materialami.html" TargetMode="External"/><Relationship Id="rId5" Type="http://schemas.openxmlformats.org/officeDocument/2006/relationships/hyperlink" Target="https://sltech.ru/articles/kompozitsionnye-materialy" TargetMode="External"/><Relationship Id="rId6" Type="http://schemas.openxmlformats.org/officeDocument/2006/relationships/hyperlink" Target="http://gk-tvoygorod.ru/works/usilenie-konstrukciy/armirovanie/" TargetMode="External"/><Relationship Id="rId7" Type="http://schemas.openxmlformats.org/officeDocument/2006/relationships/slideLayout" Target="../slideLayouts/slideLayout13.xml"/><Relationship Id="rId8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 descr="C:\Users\AsKasenova\Downloads\26-01-2016_20-13-24\презинтаций Титульник.jpg"/>
          <p:cNvPicPr/>
          <p:nvPr/>
        </p:nvPicPr>
        <p:blipFill>
          <a:blip r:embed="rId1"/>
          <a:srcRect l="5373" t="0" r="19065" b="0"/>
          <a:stretch/>
        </p:blipFill>
        <p:spPr>
          <a:xfrm>
            <a:off x="79920" y="3960"/>
            <a:ext cx="12111480" cy="6853680"/>
          </a:xfrm>
          <a:prstGeom prst="rect">
            <a:avLst/>
          </a:prstGeom>
          <a:ln w="0">
            <a:noFill/>
          </a:ln>
        </p:spPr>
      </p:pic>
      <p:sp>
        <p:nvSpPr>
          <p:cNvPr id="89" name="Rectangle 2"/>
          <p:cNvSpPr/>
          <p:nvPr/>
        </p:nvSpPr>
        <p:spPr>
          <a:xfrm>
            <a:off x="1873800" y="2858040"/>
            <a:ext cx="8940600" cy="18115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ctr">
            <a:noAutofit/>
          </a:bodyPr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chemeClr val="accent5">
                    <a:lumMod val="75000"/>
                  </a:schemeClr>
                </a:solidFill>
                <a:latin typeface="Arial"/>
              </a:rPr>
              <a:t>Усиление деревянных конструкций в сейсмических районах нетрадиционными методами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chemeClr val="accent5">
                    <a:lumMod val="75000"/>
                  </a:schemeClr>
                </a:solidFill>
                <a:latin typeface="Arial"/>
              </a:rPr>
              <a:t>(внешнее армирование)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TextBox 12"/>
          <p:cNvSpPr/>
          <p:nvPr/>
        </p:nvSpPr>
        <p:spPr>
          <a:xfrm>
            <a:off x="9226080" y="4761360"/>
            <a:ext cx="2742840" cy="57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Arial"/>
              </a:rPr>
              <a:t>Турсумбаев Данель 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Arial"/>
              </a:rPr>
              <a:t>студент группы 19-СС-1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1" name="Picture 2" descr="D:\получ ф 06.05\01ЛОГОТИП_самый послед.jpg"/>
          <p:cNvPicPr/>
          <p:nvPr/>
        </p:nvPicPr>
        <p:blipFill>
          <a:blip r:embed="rId2"/>
          <a:stretch/>
        </p:blipFill>
        <p:spPr>
          <a:xfrm>
            <a:off x="4632120" y="907200"/>
            <a:ext cx="2941560" cy="1788840"/>
          </a:xfrm>
          <a:prstGeom prst="rect">
            <a:avLst/>
          </a:prstGeom>
          <a:ln w="0">
            <a:noFill/>
          </a:ln>
        </p:spPr>
      </p:pic>
      <p:sp>
        <p:nvSpPr>
          <p:cNvPr id="92" name="Rectangle 2"/>
          <p:cNvSpPr/>
          <p:nvPr/>
        </p:nvSpPr>
        <p:spPr>
          <a:xfrm>
            <a:off x="1945080" y="3823560"/>
            <a:ext cx="8316360" cy="128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ctr">
            <a:noAutofit/>
          </a:bodyPr>
          <a:p>
            <a:pPr algn="ctr">
              <a:lnSpc>
                <a:spcPct val="90000"/>
              </a:lnSpc>
            </a:pPr>
            <a:endParaRPr b="0" i="1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TextBox 8"/>
          <p:cNvSpPr/>
          <p:nvPr/>
        </p:nvSpPr>
        <p:spPr>
          <a:xfrm>
            <a:off x="1815120" y="6179400"/>
            <a:ext cx="839376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Arial"/>
              </a:rPr>
              <a:t>Усть-Каменогорск, 2022 г.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3" descr=""/>
          <p:cNvPicPr/>
          <p:nvPr/>
        </p:nvPicPr>
        <p:blipFill>
          <a:blip r:embed="rId1"/>
          <a:stretch/>
        </p:blipFill>
        <p:spPr>
          <a:xfrm>
            <a:off x="0" y="7920"/>
            <a:ext cx="12191760" cy="6857640"/>
          </a:xfrm>
          <a:prstGeom prst="rect">
            <a:avLst/>
          </a:prstGeom>
          <a:ln w="0">
            <a:noFill/>
          </a:ln>
        </p:spPr>
      </p:pic>
      <p:cxnSp>
        <p:nvCxnSpPr>
          <p:cNvPr id="95" name="Прямая соединительная линия 4"/>
          <p:cNvCxnSpPr/>
          <p:nvPr/>
        </p:nvCxnSpPr>
        <p:spPr>
          <a:xfrm>
            <a:off x="0" y="770040"/>
            <a:ext cx="12192120" cy="360"/>
          </a:xfrm>
          <a:prstGeom prst="straightConnector1">
            <a:avLst/>
          </a:prstGeom>
          <a:ln w="28575">
            <a:solidFill>
              <a:srgbClr val="5b9bd5">
                <a:lumMod val="50000"/>
              </a:srgbClr>
            </a:solidFill>
          </a:ln>
        </p:spPr>
      </p:cxnSp>
      <p:sp>
        <p:nvSpPr>
          <p:cNvPr id="96" name="Прямоугольник 8"/>
          <p:cNvSpPr/>
          <p:nvPr/>
        </p:nvSpPr>
        <p:spPr>
          <a:xfrm>
            <a:off x="3879000" y="186120"/>
            <a:ext cx="83127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1" lang="ru-RU" sz="20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Нормативная литература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8" name="Рисунок 1" descr=""/>
          <p:cNvPicPr/>
          <p:nvPr/>
        </p:nvPicPr>
        <p:blipFill>
          <a:blip r:embed="rId2"/>
          <a:stretch/>
        </p:blipFill>
        <p:spPr>
          <a:xfrm>
            <a:off x="155520" y="160200"/>
            <a:ext cx="3032280" cy="527040"/>
          </a:xfrm>
          <a:prstGeom prst="rect">
            <a:avLst/>
          </a:prstGeom>
          <a:ln w="0">
            <a:noFill/>
          </a:ln>
        </p:spPr>
      </p:pic>
      <p:sp>
        <p:nvSpPr>
          <p:cNvPr id="99" name="TextBox 2"/>
          <p:cNvSpPr/>
          <p:nvPr/>
        </p:nvSpPr>
        <p:spPr>
          <a:xfrm>
            <a:off x="634680" y="1802160"/>
            <a:ext cx="10922040" cy="301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СП РК 1.04-110-2017 «Обследование, оценка технического состояния и сейсмоусиление зданий и сооружений»: 11. Усиление конструкций зданий (сооружений) нетрадиционными методами (внешнее армирование)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3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cxnSp>
        <p:nvCxnSpPr>
          <p:cNvPr id="101" name="Прямая соединительная линия 4"/>
          <p:cNvCxnSpPr/>
          <p:nvPr/>
        </p:nvCxnSpPr>
        <p:spPr>
          <a:xfrm>
            <a:off x="0" y="770040"/>
            <a:ext cx="12192120" cy="360"/>
          </a:xfrm>
          <a:prstGeom prst="straightConnector1">
            <a:avLst/>
          </a:prstGeom>
          <a:ln w="28575">
            <a:solidFill>
              <a:srgbClr val="5b9bd5">
                <a:lumMod val="50000"/>
              </a:srgbClr>
            </a:solidFill>
          </a:ln>
        </p:spPr>
      </p:cxnSp>
      <p:sp>
        <p:nvSpPr>
          <p:cNvPr id="102" name="Прямоугольник 8"/>
          <p:cNvSpPr/>
          <p:nvPr/>
        </p:nvSpPr>
        <p:spPr>
          <a:xfrm>
            <a:off x="3879000" y="186120"/>
            <a:ext cx="83127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1" lang="ru-RU" sz="20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Пункт 11.4 раздела 11 СП РК 1.04-110-2017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4" name="Рисунок 1" descr=""/>
          <p:cNvPicPr/>
          <p:nvPr/>
        </p:nvPicPr>
        <p:blipFill>
          <a:blip r:embed="rId2"/>
          <a:stretch/>
        </p:blipFill>
        <p:spPr>
          <a:xfrm>
            <a:off x="155520" y="160200"/>
            <a:ext cx="3032280" cy="527040"/>
          </a:xfrm>
          <a:prstGeom prst="rect">
            <a:avLst/>
          </a:prstGeom>
          <a:ln w="0">
            <a:noFill/>
          </a:ln>
        </p:spPr>
      </p:pic>
      <p:sp>
        <p:nvSpPr>
          <p:cNvPr id="105" name="TextBox 7"/>
          <p:cNvSpPr/>
          <p:nvPr/>
        </p:nvSpPr>
        <p:spPr>
          <a:xfrm>
            <a:off x="634680" y="1143000"/>
            <a:ext cx="5766120" cy="447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11.4. При усилении деревянных изгибающих элементов, на действие изгибающего момента, композитное волокно следует располагать в нижней зоне поперечного сечения, в зоне наибольших растягивающих напряжений..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3"/>
          <a:stretch/>
        </p:blipFill>
        <p:spPr>
          <a:xfrm rot="21595800">
            <a:off x="6629400" y="1374840"/>
            <a:ext cx="5454000" cy="4074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3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cxnSp>
        <p:nvCxnSpPr>
          <p:cNvPr id="108" name="Прямая соединительная линия 4"/>
          <p:cNvCxnSpPr/>
          <p:nvPr/>
        </p:nvCxnSpPr>
        <p:spPr>
          <a:xfrm>
            <a:off x="0" y="770040"/>
            <a:ext cx="12192120" cy="360"/>
          </a:xfrm>
          <a:prstGeom prst="straightConnector1">
            <a:avLst/>
          </a:prstGeom>
          <a:ln w="28575">
            <a:solidFill>
              <a:srgbClr val="5b9bd5">
                <a:lumMod val="50000"/>
              </a:srgbClr>
            </a:solidFill>
          </a:ln>
        </p:spPr>
      </p:cxnSp>
      <p:sp>
        <p:nvSpPr>
          <p:cNvPr id="109" name="Прямоугольник 8"/>
          <p:cNvSpPr/>
          <p:nvPr/>
        </p:nvSpPr>
        <p:spPr>
          <a:xfrm>
            <a:off x="3879000" y="186120"/>
            <a:ext cx="83127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1" lang="ru-RU" sz="20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Пункт 11.4  раздела 11 СП РК 1.04-110-2017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1" name="Рисунок 1" descr=""/>
          <p:cNvPicPr/>
          <p:nvPr/>
        </p:nvPicPr>
        <p:blipFill>
          <a:blip r:embed="rId2"/>
          <a:stretch/>
        </p:blipFill>
        <p:spPr>
          <a:xfrm>
            <a:off x="155520" y="160200"/>
            <a:ext cx="3032280" cy="527040"/>
          </a:xfrm>
          <a:prstGeom prst="rect">
            <a:avLst/>
          </a:prstGeom>
          <a:ln w="0">
            <a:noFill/>
          </a:ln>
        </p:spPr>
      </p:pic>
      <p:sp>
        <p:nvSpPr>
          <p:cNvPr id="112" name="Прямоугольник 5"/>
          <p:cNvSpPr/>
          <p:nvPr/>
        </p:nvSpPr>
        <p:spPr>
          <a:xfrm>
            <a:off x="3641040" y="1222560"/>
            <a:ext cx="50457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Материалы для усиления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Прямоугольник 6"/>
          <p:cNvSpPr/>
          <p:nvPr/>
        </p:nvSpPr>
        <p:spPr>
          <a:xfrm>
            <a:off x="4053240" y="4504680"/>
            <a:ext cx="4085280" cy="4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Композит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4" name="" descr=""/>
          <p:cNvPicPr/>
          <p:nvPr/>
        </p:nvPicPr>
        <p:blipFill>
          <a:blip r:embed="rId3"/>
          <a:stretch/>
        </p:blipFill>
        <p:spPr>
          <a:xfrm>
            <a:off x="4343400" y="1981080"/>
            <a:ext cx="3438000" cy="2523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3" descr=""/>
          <p:cNvPicPr/>
          <p:nvPr/>
        </p:nvPicPr>
        <p:blipFill>
          <a:blip r:embed="rId1"/>
          <a:stretch/>
        </p:blipFill>
        <p:spPr>
          <a:xfrm>
            <a:off x="360" y="0"/>
            <a:ext cx="12191760" cy="6857640"/>
          </a:xfrm>
          <a:prstGeom prst="rect">
            <a:avLst/>
          </a:prstGeom>
          <a:ln w="0">
            <a:noFill/>
          </a:ln>
        </p:spPr>
      </p:pic>
      <p:cxnSp>
        <p:nvCxnSpPr>
          <p:cNvPr id="116" name="Прямая соединительная линия 4"/>
          <p:cNvCxnSpPr/>
          <p:nvPr/>
        </p:nvCxnSpPr>
        <p:spPr>
          <a:xfrm>
            <a:off x="0" y="770040"/>
            <a:ext cx="12192120" cy="360"/>
          </a:xfrm>
          <a:prstGeom prst="straightConnector1">
            <a:avLst/>
          </a:prstGeom>
          <a:ln w="28575">
            <a:solidFill>
              <a:srgbClr val="5b9bd5">
                <a:lumMod val="50000"/>
              </a:srgbClr>
            </a:solidFill>
          </a:ln>
        </p:spPr>
      </p:cxnSp>
      <p:sp>
        <p:nvSpPr>
          <p:cNvPr id="117" name="Прямоугольник 8"/>
          <p:cNvSpPr/>
          <p:nvPr/>
        </p:nvSpPr>
        <p:spPr>
          <a:xfrm>
            <a:off x="3879000" y="186120"/>
            <a:ext cx="83127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1" lang="ru-RU" sz="20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Пункт 11.4 раздела 11 СП РК 1.04-110-2017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9" name="Рисунок 1" descr=""/>
          <p:cNvPicPr/>
          <p:nvPr/>
        </p:nvPicPr>
        <p:blipFill>
          <a:blip r:embed="rId2"/>
          <a:stretch/>
        </p:blipFill>
        <p:spPr>
          <a:xfrm>
            <a:off x="155520" y="160200"/>
            <a:ext cx="3032280" cy="527040"/>
          </a:xfrm>
          <a:prstGeom prst="rect">
            <a:avLst/>
          </a:prstGeom>
          <a:ln w="0">
            <a:noFill/>
          </a:ln>
        </p:spPr>
      </p:pic>
      <p:sp>
        <p:nvSpPr>
          <p:cNvPr id="120" name="Прямоугольник 3"/>
          <p:cNvSpPr/>
          <p:nvPr/>
        </p:nvSpPr>
        <p:spPr>
          <a:xfrm>
            <a:off x="685800" y="1143000"/>
            <a:ext cx="11127600" cy="427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В случае, если деревянный изгибаемый элемент имеет повреждения волокон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древесины в растянутой зоне поперечного сечения, композитное волокно может быть использовано с целью восстановления несущей способности усиливаемого элемента. В этом случае нормальные сжимающие напряжения воспринимаются сечением деревянного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элемента, а нормальные растягивающие напряжения — композитным материалом. Элементы внешнего армирования приклеиваются к поверхности, либо вклеиваются в предварительно подготовленные пропилы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3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cxnSp>
        <p:nvCxnSpPr>
          <p:cNvPr id="122" name="Прямая соединительная линия 4"/>
          <p:cNvCxnSpPr/>
          <p:nvPr/>
        </p:nvCxnSpPr>
        <p:spPr>
          <a:xfrm>
            <a:off x="0" y="770040"/>
            <a:ext cx="12192120" cy="360"/>
          </a:xfrm>
          <a:prstGeom prst="straightConnector1">
            <a:avLst/>
          </a:prstGeom>
          <a:ln w="28575">
            <a:solidFill>
              <a:srgbClr val="5b9bd5">
                <a:lumMod val="50000"/>
              </a:srgbClr>
            </a:solidFill>
          </a:ln>
        </p:spPr>
      </p:cxnSp>
      <p:sp>
        <p:nvSpPr>
          <p:cNvPr id="123" name="Прямоугольник 8"/>
          <p:cNvSpPr/>
          <p:nvPr/>
        </p:nvSpPr>
        <p:spPr>
          <a:xfrm>
            <a:off x="3879000" y="186120"/>
            <a:ext cx="83127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1" lang="ru-RU" sz="20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5" name="Рисунок 1" descr=""/>
          <p:cNvPicPr/>
          <p:nvPr/>
        </p:nvPicPr>
        <p:blipFill>
          <a:blip r:embed="rId2"/>
          <a:stretch/>
        </p:blipFill>
        <p:spPr>
          <a:xfrm>
            <a:off x="155520" y="160200"/>
            <a:ext cx="3032280" cy="527040"/>
          </a:xfrm>
          <a:prstGeom prst="rect">
            <a:avLst/>
          </a:prstGeom>
          <a:ln w="0">
            <a:noFill/>
          </a:ln>
        </p:spPr>
      </p:pic>
      <p:sp>
        <p:nvSpPr>
          <p:cNvPr id="126" name="Прямоугольник 6"/>
          <p:cNvSpPr/>
          <p:nvPr/>
        </p:nvSpPr>
        <p:spPr>
          <a:xfrm>
            <a:off x="457200" y="914400"/>
            <a:ext cx="6400800" cy="542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Усиление балок перекрытия резиденции в г. Сполето,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Италия. 2003г.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Чрезмерные прогибы конструкции пола.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Усиление конструкций производилось путем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вклеивания ламелли на основе углеродного овлокна в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предварительно выбранные в конструкции пазы.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Работы выполнены под руководством инженеров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Giannantoni A., Menghini F. и профессора Borri A.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7" name="" descr=""/>
          <p:cNvPicPr/>
          <p:nvPr/>
        </p:nvPicPr>
        <p:blipFill>
          <a:blip r:embed="rId3"/>
          <a:stretch/>
        </p:blipFill>
        <p:spPr>
          <a:xfrm>
            <a:off x="6934680" y="1828800"/>
            <a:ext cx="4952520" cy="365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1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cxnSp>
        <p:nvCxnSpPr>
          <p:cNvPr id="129" name="Прямая соединительная линия 1"/>
          <p:cNvCxnSpPr/>
          <p:nvPr/>
        </p:nvCxnSpPr>
        <p:spPr>
          <a:xfrm>
            <a:off x="0" y="770040"/>
            <a:ext cx="12192120" cy="360"/>
          </a:xfrm>
          <a:prstGeom prst="straightConnector1">
            <a:avLst/>
          </a:prstGeom>
          <a:ln w="28575">
            <a:solidFill>
              <a:srgbClr val="5b9bd5">
                <a:lumMod val="50000"/>
              </a:srgbClr>
            </a:solidFill>
          </a:ln>
        </p:spPr>
      </p:cxnSp>
      <p:sp>
        <p:nvSpPr>
          <p:cNvPr id="130" name="Прямоугольник 2"/>
          <p:cNvSpPr/>
          <p:nvPr/>
        </p:nvSpPr>
        <p:spPr>
          <a:xfrm>
            <a:off x="3879000" y="186120"/>
            <a:ext cx="83127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1" lang="ru-RU" sz="20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Auto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2" name="Рисунок 3" descr=""/>
          <p:cNvPicPr/>
          <p:nvPr/>
        </p:nvPicPr>
        <p:blipFill>
          <a:blip r:embed="rId2"/>
          <a:stretch/>
        </p:blipFill>
        <p:spPr>
          <a:xfrm>
            <a:off x="155520" y="160200"/>
            <a:ext cx="3032280" cy="527040"/>
          </a:xfrm>
          <a:prstGeom prst="rect">
            <a:avLst/>
          </a:prstGeom>
          <a:ln w="0">
            <a:noFill/>
          </a:ln>
        </p:spPr>
      </p:pic>
      <p:sp>
        <p:nvSpPr>
          <p:cNvPr id="133" name="Прямоугольник 4"/>
          <p:cNvSpPr/>
          <p:nvPr/>
        </p:nvSpPr>
        <p:spPr>
          <a:xfrm>
            <a:off x="457200" y="1143000"/>
            <a:ext cx="8001000" cy="466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Усиление балочного перекрытия исторического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здания в г. Лукка, Италия. 2004г.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Дефекты в виде трещин в балочных конструкциях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при проведении ремонтных работ.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Усиление включало в себя использование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однонаправленных углеродных лент в растянутой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зоне и усиление сжатой зоны путем внедрения на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вклеенных стержнях дополнительной балочной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конструкции в обойме из композитных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углеродных материалов Работы выполнены под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руководством инженеров Giannantoni A., Menghini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F. и профессора Borri A.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4" name="" descr=""/>
          <p:cNvPicPr/>
          <p:nvPr/>
        </p:nvPicPr>
        <p:blipFill>
          <a:blip r:embed="rId3"/>
          <a:stretch/>
        </p:blipFill>
        <p:spPr>
          <a:xfrm>
            <a:off x="8458200" y="2057400"/>
            <a:ext cx="3647880" cy="3200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cxnSp>
        <p:nvCxnSpPr>
          <p:cNvPr id="136" name="Прямая соединительная линия 2"/>
          <p:cNvCxnSpPr/>
          <p:nvPr/>
        </p:nvCxnSpPr>
        <p:spPr>
          <a:xfrm>
            <a:off x="0" y="770040"/>
            <a:ext cx="12192120" cy="360"/>
          </a:xfrm>
          <a:prstGeom prst="straightConnector1">
            <a:avLst/>
          </a:prstGeom>
          <a:ln w="28575">
            <a:solidFill>
              <a:srgbClr val="5b9bd5">
                <a:lumMod val="50000"/>
              </a:srgbClr>
            </a:solidFill>
          </a:ln>
        </p:spPr>
      </p:cxnSp>
      <p:sp>
        <p:nvSpPr>
          <p:cNvPr id="137" name="Прямоугольник 7"/>
          <p:cNvSpPr/>
          <p:nvPr/>
        </p:nvSpPr>
        <p:spPr>
          <a:xfrm>
            <a:off x="3879000" y="186120"/>
            <a:ext cx="83127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1" lang="ru-RU" sz="20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Auto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9" name="Рисунок 4" descr=""/>
          <p:cNvPicPr/>
          <p:nvPr/>
        </p:nvPicPr>
        <p:blipFill>
          <a:blip r:embed="rId2"/>
          <a:stretch/>
        </p:blipFill>
        <p:spPr>
          <a:xfrm>
            <a:off x="155520" y="160200"/>
            <a:ext cx="3032280" cy="527040"/>
          </a:xfrm>
          <a:prstGeom prst="rect">
            <a:avLst/>
          </a:prstGeom>
          <a:ln w="0">
            <a:noFill/>
          </a:ln>
        </p:spPr>
      </p:pic>
      <p:sp>
        <p:nvSpPr>
          <p:cNvPr id="140" name="Прямоугольник 9"/>
          <p:cNvSpPr/>
          <p:nvPr/>
        </p:nvSpPr>
        <p:spPr>
          <a:xfrm>
            <a:off x="0" y="1600200"/>
            <a:ext cx="6858000" cy="466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Усиление деревянных конструкций здания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компании «SIAZ» в г. Треви, Италия. 2003г.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Балки перекрытия выполнены из древеины пихты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расположены на первом этаже складского здания ранее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используемого для хранения кукурузы.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Усиление конструкций производилось под руководством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инженеров Giannantoni A., Menghini F. и профессора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500" spc="-1" strike="noStrike">
                <a:solidFill>
                  <a:srgbClr val="000000"/>
                </a:solidFill>
                <a:latin typeface="Arial"/>
              </a:rPr>
              <a:t>Borri A.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1" name="" descr=""/>
          <p:cNvPicPr/>
          <p:nvPr/>
        </p:nvPicPr>
        <p:blipFill>
          <a:blip r:embed="rId3"/>
          <a:stretch/>
        </p:blipFill>
        <p:spPr>
          <a:xfrm>
            <a:off x="7086600" y="2057400"/>
            <a:ext cx="4428720" cy="3429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3" descr=""/>
          <p:cNvPicPr/>
          <p:nvPr/>
        </p:nvPicPr>
        <p:blipFill>
          <a:blip r:embed="rId1"/>
          <a:stretch/>
        </p:blipFill>
        <p:spPr>
          <a:xfrm>
            <a:off x="0" y="360"/>
            <a:ext cx="12191760" cy="6857640"/>
          </a:xfrm>
          <a:prstGeom prst="rect">
            <a:avLst/>
          </a:prstGeom>
          <a:ln w="0">
            <a:noFill/>
          </a:ln>
        </p:spPr>
      </p:pic>
      <p:cxnSp>
        <p:nvCxnSpPr>
          <p:cNvPr id="143" name="Прямая соединительная линия 4"/>
          <p:cNvCxnSpPr/>
          <p:nvPr/>
        </p:nvCxnSpPr>
        <p:spPr>
          <a:xfrm>
            <a:off x="0" y="770040"/>
            <a:ext cx="12192120" cy="360"/>
          </a:xfrm>
          <a:prstGeom prst="straightConnector1">
            <a:avLst/>
          </a:prstGeom>
          <a:ln w="28575">
            <a:solidFill>
              <a:srgbClr val="5b9bd5">
                <a:lumMod val="50000"/>
              </a:srgbClr>
            </a:solidFill>
          </a:ln>
        </p:spPr>
      </p:cxnSp>
      <p:sp>
        <p:nvSpPr>
          <p:cNvPr id="144" name="Прямоугольник 8"/>
          <p:cNvSpPr/>
          <p:nvPr/>
        </p:nvSpPr>
        <p:spPr>
          <a:xfrm>
            <a:off x="3879000" y="186120"/>
            <a:ext cx="83127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1" lang="ru-RU" sz="20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Использованные источники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6" name="Рисунок 1" descr=""/>
          <p:cNvPicPr/>
          <p:nvPr/>
        </p:nvPicPr>
        <p:blipFill>
          <a:blip r:embed="rId2"/>
          <a:stretch/>
        </p:blipFill>
        <p:spPr>
          <a:xfrm>
            <a:off x="155520" y="160200"/>
            <a:ext cx="3032280" cy="527040"/>
          </a:xfrm>
          <a:prstGeom prst="rect">
            <a:avLst/>
          </a:prstGeom>
          <a:ln w="0">
            <a:noFill/>
          </a:ln>
        </p:spPr>
      </p:pic>
      <p:sp>
        <p:nvSpPr>
          <p:cNvPr id="147" name="Прямоугольник 5"/>
          <p:cNvSpPr/>
          <p:nvPr/>
        </p:nvSpPr>
        <p:spPr>
          <a:xfrm>
            <a:off x="0" y="2036160"/>
            <a:ext cx="12191760" cy="199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ru-KZ" sz="2500" spc="-1" strike="noStrike" u="sng">
                <a:solidFill>
                  <a:srgbClr val="0563c1"/>
                </a:solidFill>
                <a:uFillTx/>
                <a:latin typeface="Arial"/>
                <a:hlinkClick r:id="rId3"/>
              </a:rPr>
              <a:t>https://www.egfntd.kz/upload/NTD/%D0%A1%D0%9F%20%D0%A0%D0%9A/211021/SP_RK_1.04-110-2017.pdf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ru-KZ" sz="2500" spc="-1" strike="noStrike" u="sng">
                <a:solidFill>
                  <a:srgbClr val="0563c1"/>
                </a:solidFill>
                <a:uFillTx/>
                <a:latin typeface="Arial"/>
                <a:hlinkClick r:id="rId4"/>
              </a:rPr>
              <a:t>https://itexn.com/5179_usilenie-konstrukcij-kompozitnymi-materialami.html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ru-KZ" sz="2500" spc="-1" strike="noStrike" u="sng">
                <a:solidFill>
                  <a:srgbClr val="0563c1"/>
                </a:solidFill>
                <a:uFillTx/>
                <a:latin typeface="Arial"/>
                <a:hlinkClick r:id="rId5"/>
              </a:rPr>
              <a:t>https://sltech.ru/articles/kompozitsionnye-materialy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ru-KZ" sz="2500" spc="-1" strike="noStrike" u="sng">
                <a:solidFill>
                  <a:srgbClr val="0563c1"/>
                </a:solidFill>
                <a:uFillTx/>
                <a:latin typeface="Arial"/>
                <a:hlinkClick r:id="rId6"/>
              </a:rPr>
              <a:t>http://gk-tvoygorod.ru/works/usilenie-konstrukciy/armirovanie/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ru-KZ" sz="2500" spc="-1" strike="noStrike" u="sng">
                <a:solidFill>
                  <a:srgbClr val="0563c1"/>
                </a:solidFill>
                <a:uFillTx/>
                <a:latin typeface="Arial"/>
              </a:rPr>
              <a:t>https://top-technologies.ru/ru/article/view?id=32288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3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149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Прямоугольник 1"/>
          <p:cNvSpPr/>
          <p:nvPr/>
        </p:nvSpPr>
        <p:spPr>
          <a:xfrm>
            <a:off x="2682360" y="4105080"/>
            <a:ext cx="660780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chemeClr val="accent5">
                    <a:lumMod val="75000"/>
                  </a:schemeClr>
                </a:solidFill>
                <a:latin typeface="Arial"/>
                <a:ea typeface="Calibri"/>
              </a:rPr>
              <a:t> </a:t>
            </a:r>
            <a:r>
              <a:rPr b="1" lang="ru-RU" sz="4000" spc="-1" strike="noStrike">
                <a:solidFill>
                  <a:schemeClr val="accent5">
                    <a:lumMod val="75000"/>
                  </a:schemeClr>
                </a:solidFill>
                <a:latin typeface="Arial"/>
                <a:ea typeface="Calibri"/>
              </a:rPr>
              <a:t>Благодарю за внимание!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1" name="Рисунок 2" descr=""/>
          <p:cNvPicPr/>
          <p:nvPr/>
        </p:nvPicPr>
        <p:blipFill>
          <a:blip r:embed="rId2"/>
          <a:stretch/>
        </p:blipFill>
        <p:spPr>
          <a:xfrm>
            <a:off x="4367160" y="526320"/>
            <a:ext cx="3457080" cy="326124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38720AB-607A-4DEC-AC08-3C001241C773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807</TotalTime>
  <Application>LibreOffice/7.4.2.3$Windows_X86_64 LibreOffice_project/382eef1f22670f7f4118c8c2dd222ec7ad009daf</Application>
  <AppVersion>15.0000</AppVersion>
  <Words>686</Words>
  <Paragraphs>73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2019-06-17T04:49:18Z</dcterms:created>
  <dc:creator>Асем Касенова(Начальник ОУП)</dc:creator>
  <dc:description/>
  <dc:language>en-US</dc:language>
  <cp:lastModifiedBy/>
  <dcterms:modified xsi:type="dcterms:W3CDTF">2022-11-02T20:45:16Z</dcterms:modified>
  <cp:revision>73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18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19</vt:i4>
  </property>
</Properties>
</file>